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3" r:id="rId1"/>
  </p:sldMasterIdLst>
  <p:notesMasterIdLst>
    <p:notesMasterId r:id="rId34"/>
  </p:notesMasterIdLst>
  <p:sldIdLst>
    <p:sldId id="583" r:id="rId2"/>
    <p:sldId id="585" r:id="rId3"/>
    <p:sldId id="582" r:id="rId4"/>
    <p:sldId id="587" r:id="rId5"/>
    <p:sldId id="618" r:id="rId6"/>
    <p:sldId id="619" r:id="rId7"/>
    <p:sldId id="641" r:id="rId8"/>
    <p:sldId id="602" r:id="rId9"/>
    <p:sldId id="603" r:id="rId10"/>
    <p:sldId id="604" r:id="rId11"/>
    <p:sldId id="605" r:id="rId12"/>
    <p:sldId id="645" r:id="rId13"/>
    <p:sldId id="625" r:id="rId14"/>
    <p:sldId id="591" r:id="rId15"/>
    <p:sldId id="642" r:id="rId16"/>
    <p:sldId id="628" r:id="rId17"/>
    <p:sldId id="646" r:id="rId18"/>
    <p:sldId id="647" r:id="rId19"/>
    <p:sldId id="643" r:id="rId20"/>
    <p:sldId id="630" r:id="rId21"/>
    <p:sldId id="631" r:id="rId22"/>
    <p:sldId id="648" r:id="rId23"/>
    <p:sldId id="637" r:id="rId24"/>
    <p:sldId id="596" r:id="rId25"/>
    <p:sldId id="597" r:id="rId26"/>
    <p:sldId id="588" r:id="rId27"/>
    <p:sldId id="593" r:id="rId28"/>
    <p:sldId id="598" r:id="rId29"/>
    <p:sldId id="595" r:id="rId30"/>
    <p:sldId id="600" r:id="rId31"/>
    <p:sldId id="617" r:id="rId32"/>
    <p:sldId id="601" r:id="rId33"/>
  </p:sldIdLst>
  <p:sldSz cx="12192000" cy="6858000"/>
  <p:notesSz cx="6735763" cy="9866313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D2Coding" panose="020B0609020101020101" pitchFamily="49" charset="-127"/>
      <p:regular r:id="rId43"/>
      <p:bold r:id="rId44"/>
    </p:embeddedFont>
    <p:embeddedFont>
      <p:font typeface="KoPub돋움체 Bold" panose="00000800000000000000" pitchFamily="2" charset="-127"/>
      <p:bold r:id="rId45"/>
    </p:embeddedFont>
    <p:embeddedFont>
      <p:font typeface="KoPub돋움체 Light" panose="00000300000000000000" pitchFamily="2" charset="-127"/>
      <p:regular r:id="rId4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FECE4D-5522-490D-8BC8-F3C4319C2E6C}">
          <p14:sldIdLst>
            <p14:sldId id="583"/>
            <p14:sldId id="585"/>
            <p14:sldId id="582"/>
            <p14:sldId id="587"/>
            <p14:sldId id="618"/>
            <p14:sldId id="619"/>
            <p14:sldId id="641"/>
            <p14:sldId id="602"/>
            <p14:sldId id="603"/>
            <p14:sldId id="604"/>
            <p14:sldId id="605"/>
            <p14:sldId id="645"/>
            <p14:sldId id="625"/>
            <p14:sldId id="591"/>
            <p14:sldId id="642"/>
            <p14:sldId id="628"/>
            <p14:sldId id="646"/>
            <p14:sldId id="647"/>
            <p14:sldId id="643"/>
            <p14:sldId id="630"/>
            <p14:sldId id="631"/>
            <p14:sldId id="648"/>
            <p14:sldId id="637"/>
            <p14:sldId id="596"/>
            <p14:sldId id="597"/>
            <p14:sldId id="588"/>
            <p14:sldId id="593"/>
            <p14:sldId id="598"/>
            <p14:sldId id="595"/>
            <p14:sldId id="600"/>
            <p14:sldId id="617"/>
            <p14:sldId id="601"/>
          </p14:sldIdLst>
        </p14:section>
        <p14:section name="이전자료" id="{EC20DB5E-9542-4A05-A223-D242FC74054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A82"/>
    <a:srgbClr val="85AEFF"/>
    <a:srgbClr val="6699FF"/>
    <a:srgbClr val="FFFF66"/>
    <a:srgbClr val="886A9E"/>
    <a:srgbClr val="4F3ACE"/>
    <a:srgbClr val="35195B"/>
    <a:srgbClr val="FFFF33"/>
    <a:srgbClr val="FFB5D3"/>
    <a:srgbClr val="B3F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4" autoAdjust="0"/>
    <p:restoredTop sz="96236" autoAdjust="0"/>
  </p:normalViewPr>
  <p:slideViewPr>
    <p:cSldViewPr snapToGrid="0" snapToObjects="1">
      <p:cViewPr varScale="1">
        <p:scale>
          <a:sx n="104" d="100"/>
          <a:sy n="104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18886-3DE4-284F-B390-62E095F2E7A1}" type="datetimeFigureOut">
              <a:rPr kumimoji="1" lang="ko-Kore-KR" altLang="en-US" smtClean="0"/>
              <a:t>11/23/2022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627A9-3A16-4B48-B550-7DD2BF8BA08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15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7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2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11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12A14607-38C8-0346-47CF-97829B05BC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16672"/>
          <a:stretch/>
        </p:blipFill>
        <p:spPr bwMode="auto">
          <a:xfrm>
            <a:off x="11429711" y="0"/>
            <a:ext cx="727121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7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3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0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8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9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5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eps.python.org/pep-0008/#string-quot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kr/scholar?hl=ko&amp;as_sdt=0%2C5&amp;q=%EB%8D%95%EC%A7%88&amp;btnG=" TargetMode="External"/><Relationship Id="rId2" Type="http://schemas.openxmlformats.org/officeDocument/2006/relationships/hyperlink" Target="https://opendic.korean.go.kr/dictionary/view?sense_no=1368987&amp;viewType=confir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selenium-python.readthedocs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dnet.co.kr/view/?no=20190910101800" TargetMode="External"/><Relationship Id="rId2" Type="http://schemas.openxmlformats.org/officeDocument/2006/relationships/hyperlink" Target="https://www.linkedin.com/help/linkedin/answer/60454/-?lang=k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dnet.co.kr/view/?no=20220512180515&amp;fbclid=IwAR2iK4Dz7yLhR9pv231tYLvTa1vGQ6ghSMpcdIyPdPLwFFGwn0hMhoiJEWY" TargetMode="External"/><Relationship Id="rId4" Type="http://schemas.openxmlformats.org/officeDocument/2006/relationships/hyperlink" Target="http://www.opiniontimes.co.kr/news/articleView.html?idxno=82965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wb3eq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obe.com/tiobe-index/" TargetMode="External"/><Relationship Id="rId4" Type="http://schemas.openxmlformats.org/officeDocument/2006/relationships/hyperlink" Target="https://pypl.github.io/PYPL.htm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Goods/109337398" TargetMode="External"/><Relationship Id="rId13" Type="http://schemas.openxmlformats.org/officeDocument/2006/relationships/image" Target="../media/image16.jpeg"/><Relationship Id="rId3" Type="http://schemas.openxmlformats.org/officeDocument/2006/relationships/hyperlink" Target="https://www.python.org/about/apps/" TargetMode="External"/><Relationship Id="rId7" Type="http://schemas.openxmlformats.org/officeDocument/2006/relationships/image" Target="../media/image13.jpeg"/><Relationship Id="rId12" Type="http://schemas.openxmlformats.org/officeDocument/2006/relationships/hyperlink" Target="http://www.yes24.com/Product/Goods/70861061" TargetMode="External"/><Relationship Id="rId2" Type="http://schemas.openxmlformats.org/officeDocument/2006/relationships/hyperlink" Target="https://github.com/vinta/awesome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Product/Goods/96024871" TargetMode="External"/><Relationship Id="rId11" Type="http://schemas.openxmlformats.org/officeDocument/2006/relationships/image" Target="../media/image15.jpeg"/><Relationship Id="rId5" Type="http://schemas.openxmlformats.org/officeDocument/2006/relationships/image" Target="../media/image12.jpeg"/><Relationship Id="rId15" Type="http://schemas.openxmlformats.org/officeDocument/2006/relationships/image" Target="../media/image17.jpeg"/><Relationship Id="rId10" Type="http://schemas.openxmlformats.org/officeDocument/2006/relationships/hyperlink" Target="http://www.yes24.com/Product/Goods/89959711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jpeg"/><Relationship Id="rId14" Type="http://schemas.openxmlformats.org/officeDocument/2006/relationships/hyperlink" Target="http://www.yes24.com/Product/Goods/10617577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pycon.kr/about/previous-pyconkr" TargetMode="External"/><Relationship Id="rId2" Type="http://schemas.openxmlformats.org/officeDocument/2006/relationships/hyperlink" Target="https://www.facebook.com/groups/pythonkor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script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pythonforeverybody" TargetMode="External"/><Relationship Id="rId2" Type="http://schemas.openxmlformats.org/officeDocument/2006/relationships/hyperlink" Target="https://opentutorials.org/course/476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6wfZMPqSS2VGjPdi8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hyperlink" Target="https://www.google.com/intl/ko_kr/chr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ggoons/python-s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ref_func_print.asp" TargetMode="External"/><Relationship Id="rId2" Type="http://schemas.openxmlformats.org/officeDocument/2006/relationships/hyperlink" Target="https://docs.python.org/3.8/library/functions.html#pr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8B50F-B90E-98CE-7C05-386048527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파이썬 특강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3971FB-CBB2-03E3-1D0E-882DC2CEE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0164"/>
          </a:xfrm>
        </p:spPr>
        <p:txBody>
          <a:bodyPr>
            <a:normAutofit/>
          </a:bodyPr>
          <a:lstStyle/>
          <a:p>
            <a:r>
              <a:rPr lang="en-US" altLang="ko-KR" sz="3200">
                <a:latin typeface="+mj-lt"/>
              </a:rPr>
              <a:t>: </a:t>
            </a:r>
            <a:r>
              <a:rPr lang="ko-KR" altLang="en-US" sz="3200">
                <a:latin typeface="+mj-lt"/>
              </a:rPr>
              <a:t>파이썬으로 덕</a:t>
            </a:r>
            <a:r>
              <a:rPr lang="en-US" altLang="ko-KR" sz="3200">
                <a:latin typeface="+mj-lt"/>
              </a:rPr>
              <a:t>(</a:t>
            </a:r>
            <a:r>
              <a:rPr lang="ko-KR" altLang="en-US" sz="3200">
                <a:latin typeface="+mj-lt"/>
              </a:rPr>
              <a:t>悳</a:t>
            </a:r>
            <a:r>
              <a:rPr lang="en-US" altLang="ko-KR" sz="3200">
                <a:latin typeface="+mj-lt"/>
              </a:rPr>
              <a:t>)</a:t>
            </a:r>
            <a:r>
              <a:rPr lang="ko-KR" altLang="en-US" sz="3200">
                <a:latin typeface="+mj-lt"/>
              </a:rPr>
              <a:t>질하기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CD4265C4-129D-0256-F7BA-2569E7844F1D}"/>
              </a:ext>
            </a:extLst>
          </p:cNvPr>
          <p:cNvSpPr txBox="1">
            <a:spLocks/>
          </p:cNvSpPr>
          <p:nvPr/>
        </p:nvSpPr>
        <p:spPr>
          <a:xfrm>
            <a:off x="1524000" y="4596337"/>
            <a:ext cx="9144000" cy="978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/>
              <a:t>2022.11.23</a:t>
            </a:r>
          </a:p>
          <a:p>
            <a:pPr algn="r"/>
            <a:r>
              <a:rPr lang="ko-KR" altLang="en-US"/>
              <a:t>장윤재 </a:t>
            </a:r>
            <a:r>
              <a:rPr lang="en-US" altLang="ko-KR"/>
              <a:t>janggoons@syu.ac.kr </a:t>
            </a:r>
          </a:p>
          <a:p>
            <a:pPr algn="r"/>
            <a:r>
              <a:rPr lang="en-US" altLang="ko-KR"/>
              <a:t>SW</a:t>
            </a:r>
            <a:r>
              <a:rPr lang="ko-KR" altLang="en-US"/>
              <a:t>융합교육원</a:t>
            </a:r>
          </a:p>
        </p:txBody>
      </p:sp>
    </p:spTree>
    <p:extLst>
      <p:ext uri="{BB962C8B-B14F-4D97-AF65-F5344CB8AC3E}">
        <p14:creationId xmlns:p14="http://schemas.microsoft.com/office/powerpoint/2010/main" val="12803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AE2-B7C7-B90E-D0BC-B5B6E1D7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88FB-77CC-A47A-2CCE-A2FFFA65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‘ ’ 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</a:t>
            </a:r>
            <a:r>
              <a:rPr lang="en-US" altLang="ko-KR"/>
              <a:t>() </a:t>
            </a:r>
            <a:r>
              <a:rPr lang="ko-KR" altLang="en-US"/>
              <a:t>안에 ‘ ’ 로 입력된 내용을 문자열 </a:t>
            </a:r>
            <a:r>
              <a:rPr lang="en-US" altLang="ko-KR"/>
              <a:t>string </a:t>
            </a:r>
            <a:r>
              <a:rPr lang="ko-KR" altLang="en-US"/>
              <a:t>으로 변환하여 출력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‘ ’ </a:t>
            </a:r>
            <a:r>
              <a:rPr lang="ko-KR" altLang="en-US"/>
              <a:t>과 “ ” 은 차이가 있을까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python coding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https://peps.python.org/pep-0008/#string-quotes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9B86A0-56A8-1E44-8830-3E600EF2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92" y="4001294"/>
            <a:ext cx="9996255" cy="11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9A20D-C726-F32A-13C6-B63C5353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368DE-543F-A21A-0BE8-38009642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Hello World!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1974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벨 연구소에서 브라이언 커니핸이 작성한 매뉴얼 </a:t>
            </a:r>
            <a:br>
              <a:rPr lang="en-US" altLang="ko-KR"/>
            </a:br>
            <a:r>
              <a:rPr lang="ko-KR" altLang="en-US"/>
              <a:t>“</a:t>
            </a:r>
            <a:r>
              <a:rPr lang="en-US" altLang="ko-KR"/>
              <a:t>Programming in C: A Tutorial” </a:t>
            </a:r>
            <a:r>
              <a:rPr lang="ko-KR" altLang="en-US"/>
              <a:t>의 코드에서 시작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이후</a:t>
            </a:r>
            <a:r>
              <a:rPr lang="en-US" altLang="ko-KR"/>
              <a:t>, 1978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브라이언 커니핸과 데니스 리치가 저술한 책 </a:t>
            </a:r>
            <a:br>
              <a:rPr lang="en-US" altLang="ko-KR"/>
            </a:br>
            <a:r>
              <a:rPr lang="ko-KR" altLang="en-US"/>
              <a:t>“</a:t>
            </a:r>
            <a:r>
              <a:rPr lang="en-US" altLang="ko-KR"/>
              <a:t>The C Programming Language” </a:t>
            </a:r>
            <a:r>
              <a:rPr lang="ko-KR" altLang="en-US"/>
              <a:t>에서도 소개됨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컴퓨터에서 작성한 프로그램이 잘 동작하는지</a:t>
            </a:r>
            <a:r>
              <a:rPr lang="en-US" altLang="ko-KR"/>
              <a:t>(</a:t>
            </a:r>
            <a:r>
              <a:rPr lang="ko-KR" altLang="en-US"/>
              <a:t>컴파일러</a:t>
            </a:r>
            <a:r>
              <a:rPr lang="en-US" altLang="ko-KR"/>
              <a:t>, </a:t>
            </a:r>
            <a:r>
              <a:rPr lang="ko-KR" altLang="en-US"/>
              <a:t>런타임 환경 등</a:t>
            </a:r>
            <a:r>
              <a:rPr lang="en-US" altLang="ko-KR"/>
              <a:t>) </a:t>
            </a:r>
            <a:r>
              <a:rPr lang="ko-KR" altLang="en-US"/>
              <a:t>확인하는 가장 간단한 코드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처음으로 내가 컴퓨터와 대화하는 방법을 터득하는 코드</a:t>
            </a:r>
          </a:p>
        </p:txBody>
      </p:sp>
      <p:pic>
        <p:nvPicPr>
          <p:cNvPr id="10242" name="Picture 2" descr="C Programming Language(원서/번역서 : C 언어 프로그래밍) | Dennis Ritchie | Pearson  College Div- 교보문고">
            <a:extLst>
              <a:ext uri="{FF2B5EF4-FFF2-40B4-BE49-F238E27FC236}">
                <a16:creationId xmlns:a16="http://schemas.microsoft.com/office/drawing/2014/main" id="{A184C3B8-409A-5698-07D1-5AAD788A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30" y="607067"/>
            <a:ext cx="2069515" cy="287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9A20D-C726-F32A-13C6-B63C5353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368DE-543F-A21A-0BE8-38009642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8099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질이란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명사</a:t>
            </a:r>
            <a:r>
              <a:rPr lang="en-US" altLang="ko-KR"/>
              <a:t>) </a:t>
            </a:r>
            <a:r>
              <a:rPr lang="ko-KR" altLang="en-US"/>
              <a:t>어떤 분야나 사람을 열성적으로 좋아하여 그와 관련된 것들을 모으거나 파고드는 일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우리말샘</a:t>
            </a:r>
            <a:r>
              <a:rPr lang="en-US" altLang="ko-KR"/>
              <a:t>, </a:t>
            </a:r>
            <a:r>
              <a:rPr lang="ko-KR" altLang="en-US"/>
              <a:t>덕질</a:t>
            </a:r>
            <a:r>
              <a:rPr lang="en-US" altLang="ko-KR"/>
              <a:t>] (</a:t>
            </a:r>
            <a:r>
              <a:rPr lang="en-US" altLang="ko-KR">
                <a:hlinkClick r:id="rId2"/>
              </a:rPr>
              <a:t>https://opendic.korean.go.kr/dictionary/view?sense_no=1368987&amp;viewType=confirm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[</a:t>
            </a:r>
            <a:r>
              <a:rPr lang="ko-KR" altLang="en-US"/>
              <a:t>구글 학술검색</a:t>
            </a:r>
            <a:r>
              <a:rPr lang="en-US" altLang="ko-KR"/>
              <a:t>, </a:t>
            </a:r>
            <a:r>
              <a:rPr lang="ko-KR" altLang="en-US"/>
              <a:t>덕질</a:t>
            </a:r>
            <a:r>
              <a:rPr lang="en-US" altLang="ko-KR"/>
              <a:t>] </a:t>
            </a:r>
            <a:r>
              <a:rPr lang="en-US" altLang="ko-KR">
                <a:hlinkClick r:id="rId3"/>
              </a:rPr>
              <a:t>(https://scholar.google.co.kr/scholar?hl=ko&amp;as_sdt=0%2C5&amp;q=%EB%8D%95%EC%A7%88&amp;btnG=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E3AC167-BF33-01FF-EAA7-566E389A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88" y="0"/>
            <a:ext cx="4425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5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7110" cy="4351338"/>
          </a:xfrm>
        </p:spPr>
        <p:txBody>
          <a:bodyPr>
            <a:normAutofit/>
          </a:bodyPr>
          <a:lstStyle/>
          <a:p>
            <a:r>
              <a:rPr lang="ko-KR" altLang="en-US"/>
              <a:t>크롤링과 크롤러</a:t>
            </a:r>
            <a:endParaRPr lang="en-US" altLang="ko-KR"/>
          </a:p>
          <a:p>
            <a:pPr lvl="1"/>
            <a:r>
              <a:rPr lang="ko-KR" altLang="en-US"/>
              <a:t>크롤링 </a:t>
            </a:r>
            <a:r>
              <a:rPr lang="en-US" altLang="ko-KR"/>
              <a:t>Crawling : </a:t>
            </a:r>
            <a:r>
              <a:rPr lang="ko-KR" altLang="en-US"/>
              <a:t>웹에서 자동으로</a:t>
            </a:r>
            <a:r>
              <a:rPr lang="en-US" altLang="ko-KR"/>
              <a:t>(</a:t>
            </a:r>
            <a:r>
              <a:rPr lang="ko-KR" altLang="en-US"/>
              <a:t>주로 봇을 이용</a:t>
            </a:r>
            <a:r>
              <a:rPr lang="en-US" altLang="ko-KR"/>
              <a:t>) </a:t>
            </a:r>
            <a:r>
              <a:rPr lang="ko-KR" altLang="en-US"/>
              <a:t>정보를 수집하는 행위</a:t>
            </a:r>
            <a:r>
              <a:rPr lang="en-US" altLang="ko-KR"/>
              <a:t>, </a:t>
            </a:r>
          </a:p>
          <a:p>
            <a:pPr lvl="1"/>
            <a:r>
              <a:rPr lang="ko-KR" altLang="en-US"/>
              <a:t>크롤러 </a:t>
            </a:r>
            <a:r>
              <a:rPr lang="en-US" altLang="ko-KR"/>
              <a:t>Crawler : </a:t>
            </a:r>
            <a:r>
              <a:rPr lang="ko-KR" altLang="en-US"/>
              <a:t>크롤링을 위해 제작된 프로그램</a:t>
            </a:r>
            <a:endParaRPr lang="en-US" altLang="ko-KR"/>
          </a:p>
          <a:p>
            <a:pPr lvl="1"/>
            <a:r>
              <a:rPr lang="ko-KR" altLang="en-US"/>
              <a:t>스크래핑 </a:t>
            </a:r>
            <a:r>
              <a:rPr lang="en-US" altLang="ko-KR"/>
              <a:t>Scraping : </a:t>
            </a:r>
            <a:r>
              <a:rPr lang="ko-KR" altLang="en-US"/>
              <a:t>모든 소스에서 원하는 정보를 검색</a:t>
            </a:r>
            <a:r>
              <a:rPr lang="en-US" altLang="ko-KR"/>
              <a:t>, </a:t>
            </a:r>
            <a:r>
              <a:rPr lang="ko-KR" altLang="en-US"/>
              <a:t>추출하는 행위</a:t>
            </a:r>
            <a:endParaRPr lang="en-US" altLang="ko-KR"/>
          </a:p>
          <a:p>
            <a:pPr lvl="1"/>
            <a:r>
              <a:rPr lang="ko-KR" altLang="en-US"/>
              <a:t>크롤링은 스크래핑 기술 중 하나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정적 웹 페이지와 동적 웹 페이지</a:t>
            </a:r>
            <a:endParaRPr lang="en-US" altLang="ko-KR"/>
          </a:p>
          <a:p>
            <a:pPr lvl="1"/>
            <a:r>
              <a:rPr lang="ko-KR" altLang="en-US"/>
              <a:t>정적 </a:t>
            </a:r>
            <a:r>
              <a:rPr lang="en-US" altLang="ko-KR"/>
              <a:t>static : </a:t>
            </a:r>
            <a:r>
              <a:rPr lang="ko-KR" altLang="en-US"/>
              <a:t>웹 서버에 미리 저장되어 전송되어 웹 페이지 내용이 변하지 않는 것</a:t>
            </a:r>
            <a:endParaRPr lang="en-US" altLang="ko-KR"/>
          </a:p>
          <a:p>
            <a:pPr lvl="1"/>
            <a:r>
              <a:rPr lang="ko-KR" altLang="en-US"/>
              <a:t>동적 </a:t>
            </a:r>
            <a:r>
              <a:rPr lang="en-US" altLang="ko-KR"/>
              <a:t>dynamic : </a:t>
            </a:r>
            <a:r>
              <a:rPr lang="ko-KR" altLang="en-US"/>
              <a:t>사용자의 조작에 따라 웹 페이지 내용이 변하는 것</a:t>
            </a:r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991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개요</a:t>
            </a:r>
            <a:endParaRPr lang="en-US" altLang="ko-KR"/>
          </a:p>
          <a:p>
            <a:pPr lvl="1"/>
            <a:r>
              <a:rPr lang="ko-KR" altLang="en-US"/>
              <a:t>내가 좋아하는 </a:t>
            </a:r>
            <a:r>
              <a:rPr lang="en-US" altLang="ko-KR"/>
              <a:t>‘000’ </a:t>
            </a:r>
            <a:r>
              <a:rPr lang="ko-KR" altLang="en-US"/>
              <a:t>이미지를 수집하고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마우스를 클릭해서 직접 다운로드 하는 것 보다 자동으로 다운로드 받고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사용자의 동작에 따라 변화는 웹 페이지 정보도 다운로드 받고 싶다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라이브러리 </a:t>
            </a:r>
            <a:r>
              <a:rPr lang="en-US" altLang="ko-KR"/>
              <a:t>: </a:t>
            </a:r>
            <a:r>
              <a:rPr lang="ko-KR" altLang="en-US"/>
              <a:t>셀레니움 </a:t>
            </a:r>
            <a:r>
              <a:rPr lang="en-US" altLang="ko-KR"/>
              <a:t>selenium</a:t>
            </a:r>
          </a:p>
          <a:p>
            <a:pPr lvl="1"/>
            <a:r>
              <a:rPr lang="en-US" altLang="ko-KR"/>
              <a:t>(official) </a:t>
            </a:r>
            <a:r>
              <a:rPr lang="en-US" altLang="ko-KR">
                <a:hlinkClick r:id="rId2"/>
              </a:rPr>
              <a:t>https://www.selenium.dev/documentation/</a:t>
            </a:r>
          </a:p>
          <a:p>
            <a:pPr lvl="1"/>
            <a:r>
              <a:rPr lang="en-US" altLang="ko-KR"/>
              <a:t>(unofficial) </a:t>
            </a:r>
            <a:r>
              <a:rPr lang="en-US" altLang="ko-KR">
                <a:hlinkClick r:id="rId2"/>
              </a:rPr>
              <a:t>https://selenium-python.readthedocs.io/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4" name="Picture 2" descr="셀레니움에 대한 이미지 검색결과">
            <a:extLst>
              <a:ext uri="{FF2B5EF4-FFF2-40B4-BE49-F238E27FC236}">
                <a16:creationId xmlns:a16="http://schemas.microsoft.com/office/drawing/2014/main" id="{FC867650-F65E-A6F0-2CBC-1B1EB329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10" y="3591759"/>
            <a:ext cx="907617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16668-C68A-F844-9F4F-2781124003C0}"/>
              </a:ext>
            </a:extLst>
          </p:cNvPr>
          <p:cNvSpPr txBox="1"/>
          <p:nvPr/>
        </p:nvSpPr>
        <p:spPr>
          <a:xfrm>
            <a:off x="5155946" y="5779737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궁서체" panose="02030609000101010101" pitchFamily="17" charset="-127"/>
                <a:ea typeface="궁서체" panose="02030609000101010101" pitchFamily="17" charset="-127"/>
              </a:rPr>
              <a:t>우리가 만들어야 하는 대부분의 기능은 이미 구현되어 있다</a:t>
            </a:r>
            <a:r>
              <a:rPr lang="en-US" altLang="ko-KR"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en-US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94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8236" cy="4351338"/>
          </a:xfrm>
        </p:spPr>
        <p:txBody>
          <a:bodyPr>
            <a:normAutofit/>
          </a:bodyPr>
          <a:lstStyle/>
          <a:p>
            <a:r>
              <a:rPr lang="ko-KR" altLang="en-US"/>
              <a:t>웹 스크래핑과 웹 크롤링</a:t>
            </a:r>
            <a:endParaRPr lang="en-US" altLang="ko-KR"/>
          </a:p>
          <a:p>
            <a:pPr lvl="1"/>
            <a:r>
              <a:rPr lang="ko-KR" altLang="en-US"/>
              <a:t>스크래핑 </a:t>
            </a:r>
            <a:r>
              <a:rPr lang="en-US" altLang="ko-KR"/>
              <a:t>Scraping : </a:t>
            </a:r>
            <a:r>
              <a:rPr lang="ko-KR" altLang="en-US"/>
              <a:t>특정 웹 사이트의 정보를 수집하는 행위</a:t>
            </a:r>
            <a:endParaRPr lang="en-US" altLang="ko-KR"/>
          </a:p>
          <a:p>
            <a:pPr lvl="1"/>
            <a:r>
              <a:rPr lang="ko-KR" altLang="en-US"/>
              <a:t>크롤링 </a:t>
            </a:r>
            <a:r>
              <a:rPr lang="en-US" altLang="ko-KR"/>
              <a:t>Crawling : </a:t>
            </a:r>
            <a:r>
              <a:rPr lang="ko-KR" altLang="en-US"/>
              <a:t>크롤러를 이용하여 정해진 규칙에 따라 여러 개의 웹 사이트에서 정보를 수집하는 행위</a:t>
            </a:r>
            <a:endParaRPr lang="en-US" altLang="ko-KR"/>
          </a:p>
          <a:p>
            <a:pPr lvl="1"/>
            <a:r>
              <a:rPr lang="ko-KR" altLang="en-US"/>
              <a:t>크롤러 </a:t>
            </a:r>
            <a:r>
              <a:rPr lang="en-US" altLang="ko-KR"/>
              <a:t>Crawler : </a:t>
            </a:r>
            <a:r>
              <a:rPr lang="ko-KR" altLang="en-US"/>
              <a:t>크롤링을 위해 제작된 프로그램</a:t>
            </a:r>
            <a:r>
              <a:rPr lang="en-US" altLang="ko-KR"/>
              <a:t>(</a:t>
            </a:r>
            <a:r>
              <a:rPr lang="ko-KR" altLang="en-US"/>
              <a:t>자동화 봇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정적 웹 페이지와 동적 웹 페이지</a:t>
            </a:r>
            <a:endParaRPr lang="en-US" altLang="ko-KR"/>
          </a:p>
          <a:p>
            <a:pPr lvl="1"/>
            <a:r>
              <a:rPr lang="ko-KR" altLang="en-US"/>
              <a:t>정적 </a:t>
            </a:r>
            <a:r>
              <a:rPr lang="en-US" altLang="ko-KR"/>
              <a:t>static : </a:t>
            </a:r>
            <a:r>
              <a:rPr lang="ko-KR" altLang="en-US"/>
              <a:t>웹 서버에 미리 저장되어 전송되어 웹 페이지의 내용이 변하지 않는 것</a:t>
            </a:r>
            <a:endParaRPr lang="en-US" altLang="ko-KR"/>
          </a:p>
          <a:p>
            <a:pPr lvl="1"/>
            <a:r>
              <a:rPr lang="ko-KR" altLang="en-US"/>
              <a:t>동적 </a:t>
            </a:r>
            <a:r>
              <a:rPr lang="en-US" altLang="ko-KR"/>
              <a:t>dynamic : </a:t>
            </a:r>
            <a:r>
              <a:rPr lang="ko-KR" altLang="en-US"/>
              <a:t>사용자의 조작에 따라 웹 페이지 내용이 변하는 것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07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준비하기</a:t>
            </a:r>
            <a:endParaRPr lang="en-US" altLang="ko-KR"/>
          </a:p>
          <a:p>
            <a:pPr lvl="1"/>
            <a:r>
              <a:rPr lang="ko-KR" altLang="en-US"/>
              <a:t>크롬 버전 확인하기</a:t>
            </a:r>
            <a:endParaRPr lang="en-US" altLang="ko-KR"/>
          </a:p>
          <a:p>
            <a:pPr lvl="2"/>
            <a:r>
              <a:rPr lang="ko-KR" altLang="en-US"/>
              <a:t>설정 </a:t>
            </a:r>
            <a:r>
              <a:rPr lang="en-US" altLang="ko-KR"/>
              <a:t>&gt; </a:t>
            </a:r>
            <a:r>
              <a:rPr lang="ko-KR" altLang="en-US"/>
              <a:t>도움말 </a:t>
            </a:r>
            <a:r>
              <a:rPr lang="en-US" altLang="ko-KR"/>
              <a:t>&gt; </a:t>
            </a:r>
            <a:r>
              <a:rPr lang="ko-KR" altLang="en-US"/>
              <a:t>크롬 정보 </a:t>
            </a:r>
            <a:r>
              <a:rPr lang="en-US" altLang="ko-KR"/>
              <a:t>&gt; </a:t>
            </a:r>
            <a:r>
              <a:rPr lang="ko-KR" altLang="en-US"/>
              <a:t>버전 확인 </a:t>
            </a:r>
            <a:r>
              <a:rPr lang="en-US" altLang="ko-KR"/>
              <a:t>(ex: 101.xxx </a:t>
            </a:r>
            <a:r>
              <a:rPr lang="ko-KR" altLang="en-US"/>
              <a:t>이라면 </a:t>
            </a:r>
            <a:r>
              <a:rPr lang="en-US" altLang="ko-KR"/>
              <a:t>101)</a:t>
            </a:r>
          </a:p>
          <a:p>
            <a:pPr lvl="1"/>
            <a:r>
              <a:rPr lang="ko-KR" altLang="en-US"/>
              <a:t>크롬 드라이버 다운로드</a:t>
            </a:r>
            <a:endParaRPr lang="en-US" altLang="ko-KR"/>
          </a:p>
          <a:p>
            <a:pPr lvl="2"/>
            <a:r>
              <a:rPr lang="ko-KR" altLang="en-US"/>
              <a:t>다운로드 링크 </a:t>
            </a:r>
            <a:r>
              <a:rPr lang="en-US" altLang="ko-KR"/>
              <a:t>: </a:t>
            </a:r>
            <a:r>
              <a:rPr lang="en-US" altLang="ko-KR">
                <a:effectLst/>
                <a:hlinkClick r:id="rId2"/>
              </a:rPr>
              <a:t>https://chromedriver.chromium.org/downloads</a:t>
            </a:r>
            <a:endParaRPr lang="en-US" altLang="ko-KR">
              <a:effectLst/>
            </a:endParaRPr>
          </a:p>
          <a:p>
            <a:pPr lvl="2"/>
            <a:r>
              <a:rPr lang="ko-KR" altLang="en-US"/>
              <a:t>이전 단계에서 확인한 크롬 버전에 맞는 파일 다운로드</a:t>
            </a:r>
            <a:endParaRPr lang="en-US" altLang="ko-KR"/>
          </a:p>
          <a:p>
            <a:pPr lvl="2"/>
            <a:r>
              <a:rPr lang="ko-KR" altLang="en-US"/>
              <a:t>윈도우는 </a:t>
            </a:r>
            <a:r>
              <a:rPr lang="en-US" altLang="ko-KR"/>
              <a:t>chromedriver_win32</a:t>
            </a:r>
          </a:p>
          <a:p>
            <a:pPr lvl="1"/>
            <a:r>
              <a:rPr lang="en-US" altLang="ko-KR"/>
              <a:t>python </a:t>
            </a:r>
            <a:r>
              <a:rPr lang="ko-KR" altLang="en-US"/>
              <a:t>폴더에 </a:t>
            </a:r>
            <a:r>
              <a:rPr lang="en-US" altLang="ko-KR"/>
              <a:t>selenium </a:t>
            </a:r>
            <a:r>
              <a:rPr lang="ko-KR" altLang="en-US"/>
              <a:t>폴더 만들고</a:t>
            </a:r>
            <a:r>
              <a:rPr lang="en-US" altLang="ko-KR"/>
              <a:t>, </a:t>
            </a:r>
            <a:r>
              <a:rPr lang="ko-KR" altLang="en-US"/>
              <a:t>크롬 드라이버 파일 이동하기</a:t>
            </a:r>
            <a:endParaRPr lang="en-US" altLang="ko-KR"/>
          </a:p>
          <a:p>
            <a:pPr lvl="1"/>
            <a:r>
              <a:rPr lang="en-US" altLang="ko-KR"/>
              <a:t>selenium</a:t>
            </a:r>
            <a:r>
              <a:rPr lang="ko-KR" altLang="en-US"/>
              <a:t> 폴더에서 </a:t>
            </a:r>
            <a:r>
              <a:rPr lang="en-US" altLang="ko-KR"/>
              <a:t>VSCode</a:t>
            </a:r>
            <a:r>
              <a:rPr lang="ko-KR" altLang="en-US"/>
              <a:t> 실행하기</a:t>
            </a:r>
            <a:endParaRPr lang="en-US" altLang="ko-KR"/>
          </a:p>
          <a:p>
            <a:pPr lvl="1"/>
            <a:r>
              <a:rPr lang="ko-KR" altLang="en-US"/>
              <a:t>터미널에서</a:t>
            </a:r>
            <a:r>
              <a:rPr lang="en-US" altLang="ko-KR"/>
              <a:t>, selenium</a:t>
            </a:r>
            <a:r>
              <a:rPr lang="ko-KR" altLang="en-US"/>
              <a:t> 설치</a:t>
            </a:r>
            <a:endParaRPr lang="en-US" altLang="ko-KR"/>
          </a:p>
          <a:p>
            <a:pPr lvl="2"/>
            <a:r>
              <a:rPr lang="en-US" altLang="ko-KR"/>
              <a:t>pip</a:t>
            </a:r>
            <a:r>
              <a:rPr lang="ko-KR" altLang="en-US"/>
              <a:t> </a:t>
            </a:r>
            <a:r>
              <a:rPr lang="en-US" altLang="ko-KR"/>
              <a:t>install</a:t>
            </a:r>
            <a:r>
              <a:rPr lang="ko-KR" altLang="en-US"/>
              <a:t> </a:t>
            </a:r>
            <a:r>
              <a:rPr lang="en-US" altLang="ko-KR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267209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사람이 이미지 파일을 가져오는 과정을 살펴보고 순서대로 기록해보자</a:t>
            </a:r>
            <a:r>
              <a:rPr lang="en-US" altLang="ko-KR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웹 브라우저에서 구글 이미지 사이트 접속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검색창에서 키워드 검색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첫번째 섬네일 이미지 클릭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오른쪽의 큰 섬네일 이미지에서 마우스 포인터 우클릭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en-US" altLang="ko-KR"/>
              <a:t>Save image as... </a:t>
            </a:r>
            <a:r>
              <a:rPr lang="ko-KR" altLang="en-US"/>
              <a:t>클릭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파일 이름 정해서 저장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두번째 섬네일 이미지 클릭 후 </a:t>
            </a:r>
            <a:r>
              <a:rPr lang="en-US" altLang="ko-KR"/>
              <a:t>4~6</a:t>
            </a:r>
            <a:r>
              <a:rPr lang="ko-KR" altLang="en-US"/>
              <a:t>번 반복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그다음 섬네일 이미지 클릭 후 </a:t>
            </a:r>
            <a:r>
              <a:rPr lang="en-US" altLang="ko-KR"/>
              <a:t>4~6</a:t>
            </a:r>
            <a:r>
              <a:rPr lang="ko-KR" altLang="en-US"/>
              <a:t>번 반복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en-US" altLang="ko-K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9649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사람이 하는 과정을 컴퓨터에게 시켜보자</a:t>
            </a:r>
            <a:r>
              <a:rPr lang="en-US" altLang="ko-KR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웹 브라우저에서 구글 이미지 사이트 접속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검색창에서 키워드 검색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첫번째 섬네일 이미지 클릭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오른쪽의 큰 섬네일 이미지에서 마우스 포인터 우클릭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en-US" altLang="ko-KR"/>
              <a:t>Save image as... </a:t>
            </a:r>
            <a:r>
              <a:rPr lang="ko-KR" altLang="en-US"/>
              <a:t>클릭</a:t>
            </a:r>
            <a:endParaRPr lang="en-US" altLang="ko-KR"/>
          </a:p>
          <a:p>
            <a:pPr marL="914400" lvl="1" indent="-457200">
              <a:buFont typeface="+mj-lt"/>
              <a:buAutoNum type="arabicPeriod"/>
            </a:pPr>
            <a:r>
              <a:rPr lang="ko-KR" altLang="en-US"/>
              <a:t>파일 이름 정해서 저장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798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2B5F88-A4B8-E63D-43C2-405F7D74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01" y="335587"/>
            <a:ext cx="11202106" cy="5632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 열기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브라우저에서 구글 이미지 웹 페이지로 이동하기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"https://www.google.co.kr/imghp?hl=en&amp;tab=ri&amp;ogbl"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검색창에 키워드 입력하고 엔터치기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https://selenium-python.readthedocs.io/locating-elements.html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"octonauts coloring"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https://selenium-python.readthedocs.io/api.html#module-selenium.webdriver.common.keys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 닫기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1173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2CAC-3013-1298-946D-623B9E6C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1805-A887-9448-1674-F8381F7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Practice</a:t>
            </a:r>
          </a:p>
          <a:p>
            <a:r>
              <a:rPr lang="ko-KR" altLang="en-US"/>
              <a:t>논의 </a:t>
            </a:r>
            <a:r>
              <a:rPr lang="en-US" altLang="ko-KR"/>
              <a:t>Discussion</a:t>
            </a:r>
          </a:p>
          <a:p>
            <a:r>
              <a:rPr lang="ko-KR" altLang="en-US"/>
              <a:t>이론 </a:t>
            </a:r>
            <a:r>
              <a:rPr lang="en-US" altLang="ko-KR"/>
              <a:t>Lecture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9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6D4B8DC-C8B3-C9C3-8886-ED2E52A22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9" y="379640"/>
            <a:ext cx="7321235" cy="6370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 열기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브라우저에서 구글 이미지 웹 페이지로 이동하기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"https://www.google.co.kr/imghp?hl=en&amp;tab=ri&amp;ogbl"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검색창에 키워드 입력하고 엔터치기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"octonauts coloring"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첫 번째 섬네일 이미지 클릭하기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".rg_i.Q4LuWd"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오른쪽에 큰 섬네일 이미지의 파일 정보 가져오기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".n3VNCb.KAlRDb"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get_attribute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'src'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파일을 다운로드 받아서 새로운 이름으로 저장하기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https://www.inflearn.com/questions/439440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build_opener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addheaders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[(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'User-Agent'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'Mozila/5.0'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install_opener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urlretrieve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'0001.jpg'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 닫기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9735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FA566-D0E1-0D7B-3F65-E7322AC81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88" y="377308"/>
            <a:ext cx="6747360" cy="65556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endParaRPr 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endParaRPr 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 열기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브라우저에서 구글 이미지 웹 페이지로 이동하기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"https://www.google.co.kr/imghp?hl=en&amp;tab=ri&amp;ogbl"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검색창에 키워드 입력하고 엔터치기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남궁민</a:t>
            </a:r>
            <a:r>
              <a:rPr lang="en-US" altLang="ko-KR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작은 섬네일 이미지 찾기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"img.rg_i.Q4LuWd"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로드된 이미지 개수</a:t>
            </a:r>
            <a:r>
              <a:rPr lang="en-US" altLang="ko-KR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파일 다운로드 받기 위한 준비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img_file_list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'jpg'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'JPG'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'jpeg'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'png'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'PNG'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'gif'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'GIF'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이미지 파일을 다운로드 받아서 새로운 이름으로 저장하기를 반복하기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"img.n3VNCb.KAlRDb"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get_attribute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"src"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이미지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ko-KR" alt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)[-</a:t>
            </a:r>
            <a:r>
              <a:rPr lang="en-US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img_file_list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build_opener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addheaders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'User-Agent'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'Mozila/5.0'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install_opener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urllib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urlretrieve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imgUrl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".jpg"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5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웹 브라우저 닫기</a:t>
            </a:r>
            <a:endParaRPr lang="ko-KR" altLang="en-US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6794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덕</a:t>
            </a:r>
            <a:r>
              <a:rPr lang="en-US" altLang="ko-KR"/>
              <a:t>(</a:t>
            </a:r>
            <a:r>
              <a:rPr lang="ko-KR" altLang="en-US"/>
              <a:t>悳</a:t>
            </a:r>
            <a:r>
              <a:rPr lang="en-US" altLang="ko-KR"/>
              <a:t>)</a:t>
            </a:r>
            <a:r>
              <a:rPr lang="ko-KR" altLang="en-US"/>
              <a:t>질하기 </a:t>
            </a:r>
            <a:r>
              <a:rPr lang="en-US" altLang="ko-KR"/>
              <a:t>- </a:t>
            </a:r>
            <a:r>
              <a:rPr lang="ko-KR" altLang="en-US"/>
              <a:t>이미지 파일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더 해볼 수 있는 작업들</a:t>
            </a:r>
            <a:r>
              <a:rPr lang="en-US" altLang="ko-KR"/>
              <a:t>...</a:t>
            </a:r>
          </a:p>
          <a:p>
            <a:pPr lvl="1"/>
            <a:r>
              <a:rPr lang="ko-KR" altLang="en-US"/>
              <a:t>다운로드 받은 이미지를 별도의 폴더</a:t>
            </a:r>
            <a:r>
              <a:rPr lang="en-US" altLang="ko-KR"/>
              <a:t>(</a:t>
            </a:r>
            <a:r>
              <a:rPr lang="ko-KR" altLang="en-US"/>
              <a:t>디렉터리</a:t>
            </a:r>
            <a:r>
              <a:rPr lang="en-US" altLang="ko-KR"/>
              <a:t>)</a:t>
            </a:r>
            <a:r>
              <a:rPr lang="ko-KR" altLang="en-US"/>
              <a:t>를 만들어서 저장하고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웹 브라우저를 열지 않고</a:t>
            </a:r>
            <a:r>
              <a:rPr lang="en-US" altLang="ko-KR"/>
              <a:t>, </a:t>
            </a:r>
            <a:r>
              <a:rPr lang="ko-KR" altLang="en-US"/>
              <a:t>다운로드 받고 싶다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검색 화면에서 아래로 스크롤 해서</a:t>
            </a:r>
            <a:r>
              <a:rPr lang="en-US" altLang="ko-KR"/>
              <a:t>, </a:t>
            </a:r>
            <a:r>
              <a:rPr lang="ko-KR" altLang="en-US"/>
              <a:t>이미지를 더 검색한 뒤 출력하고 싶다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575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108BB-0142-6577-5FE4-417548A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스크래핑은 신중하게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5D591B-C293-9746-FAE6-B7EFE77C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영리적인 목적으로 운영되는 웹 페이지의 정보를 가져올 때는 신중</a:t>
            </a:r>
            <a:endParaRPr lang="en-US" altLang="ko-KR"/>
          </a:p>
          <a:p>
            <a:r>
              <a:rPr lang="ko-KR" altLang="en-US"/>
              <a:t>해외 사례</a:t>
            </a:r>
            <a:r>
              <a:rPr lang="en-US" altLang="ko-KR"/>
              <a:t>, </a:t>
            </a:r>
            <a:r>
              <a:rPr lang="ko-KR" altLang="en-US"/>
              <a:t>링크드인과 웹 스크래핑</a:t>
            </a:r>
            <a:endParaRPr lang="en-US" altLang="ko-KR"/>
          </a:p>
          <a:p>
            <a:pPr lvl="1"/>
            <a:r>
              <a:rPr lang="ko-KR" altLang="en-US"/>
              <a:t>링크드인</a:t>
            </a:r>
            <a:r>
              <a:rPr lang="en-US" altLang="ko-KR"/>
              <a:t>(2018). </a:t>
            </a:r>
            <a:r>
              <a:rPr lang="ko-KR" altLang="en-US" b="1"/>
              <a:t>금지된 소프트웨어 및 확장 기능</a:t>
            </a:r>
            <a:r>
              <a:rPr lang="en-US" altLang="ko-KR" b="1"/>
              <a:t>. </a:t>
            </a:r>
            <a:r>
              <a:rPr lang="en-US" altLang="ko-KR"/>
              <a:t>[</a:t>
            </a:r>
            <a:r>
              <a:rPr lang="ko-KR" altLang="en-US">
                <a:hlinkClick r:id="rId2"/>
              </a:rPr>
              <a:t>링크</a:t>
            </a:r>
            <a:r>
              <a:rPr lang="en-US" altLang="ko-KR"/>
              <a:t>]</a:t>
            </a:r>
            <a:endParaRPr lang="ko-KR" altLang="en-US"/>
          </a:p>
          <a:p>
            <a:pPr lvl="1"/>
            <a:r>
              <a:rPr lang="ko-KR" altLang="en-US"/>
              <a:t>지디넷코리아</a:t>
            </a:r>
            <a:r>
              <a:rPr lang="en-US" altLang="ko-KR"/>
              <a:t>(2019). </a:t>
            </a:r>
            <a:r>
              <a:rPr lang="ko-KR" altLang="en-US"/>
              <a:t>美 법원 </a:t>
            </a:r>
            <a:r>
              <a:rPr lang="en-US" altLang="ko-KR"/>
              <a:t>"</a:t>
            </a:r>
            <a:r>
              <a:rPr lang="ko-KR" altLang="en-US"/>
              <a:t>웹사이트 공개 데이터 스크랩</a:t>
            </a:r>
            <a:r>
              <a:rPr lang="en-US" altLang="ko-KR"/>
              <a:t>, </a:t>
            </a:r>
            <a:r>
              <a:rPr lang="ko-KR" altLang="en-US"/>
              <a:t>불법 아니다” </a:t>
            </a:r>
            <a:r>
              <a:rPr lang="en-US" altLang="ko-KR"/>
              <a:t>[</a:t>
            </a:r>
            <a:r>
              <a:rPr lang="ko-KR" altLang="en-US">
                <a:hlinkClick r:id="rId3"/>
              </a:rPr>
              <a:t>링크</a:t>
            </a:r>
            <a:r>
              <a:rPr lang="en-US" altLang="ko-KR"/>
              <a:t>]</a:t>
            </a:r>
          </a:p>
          <a:p>
            <a:r>
              <a:rPr lang="ko-KR" altLang="en-US"/>
              <a:t>국내 사례</a:t>
            </a:r>
            <a:r>
              <a:rPr lang="en-US" altLang="ko-KR"/>
              <a:t>, </a:t>
            </a:r>
            <a:r>
              <a:rPr lang="ko-KR" altLang="en-US"/>
              <a:t>야놀자와</a:t>
            </a:r>
            <a:r>
              <a:rPr lang="en-US" altLang="ko-KR"/>
              <a:t> </a:t>
            </a:r>
            <a:r>
              <a:rPr lang="ko-KR" altLang="en-US"/>
              <a:t>여기어때</a:t>
            </a:r>
            <a:endParaRPr lang="en-US" altLang="ko-KR"/>
          </a:p>
          <a:p>
            <a:pPr lvl="1"/>
            <a:r>
              <a:rPr lang="ko-KR" altLang="en-US"/>
              <a:t>오피니언타임스</a:t>
            </a:r>
            <a:r>
              <a:rPr lang="en-US" altLang="ko-KR"/>
              <a:t>(2021). </a:t>
            </a:r>
            <a:r>
              <a:rPr lang="ko-KR" altLang="en-US" b="1">
                <a:effectLst/>
              </a:rPr>
              <a:t>명품 플랫폼 </a:t>
            </a:r>
            <a:r>
              <a:rPr lang="en-US" altLang="ko-KR" b="1">
                <a:effectLst/>
              </a:rPr>
              <a:t>'</a:t>
            </a:r>
            <a:r>
              <a:rPr lang="ko-KR" altLang="en-US" b="1">
                <a:effectLst/>
              </a:rPr>
              <a:t>무단 크롤링</a:t>
            </a:r>
            <a:r>
              <a:rPr lang="en-US" altLang="ko-KR" b="1">
                <a:effectLst/>
              </a:rPr>
              <a:t>' </a:t>
            </a:r>
            <a:r>
              <a:rPr lang="ko-KR" altLang="en-US" b="1">
                <a:effectLst/>
              </a:rPr>
              <a:t>논란</a:t>
            </a:r>
            <a:r>
              <a:rPr lang="en-US" altLang="ko-KR" b="1">
                <a:effectLst/>
              </a:rPr>
              <a:t>... </a:t>
            </a:r>
            <a:r>
              <a:rPr lang="ko-KR" altLang="en-US" b="1">
                <a:effectLst/>
              </a:rPr>
              <a:t>야놀자</a:t>
            </a:r>
            <a:r>
              <a:rPr lang="en-US" altLang="ko-KR" b="1">
                <a:effectLst/>
              </a:rPr>
              <a:t>·</a:t>
            </a:r>
            <a:r>
              <a:rPr lang="ko-KR" altLang="en-US" b="1">
                <a:effectLst/>
              </a:rPr>
              <a:t>여기어때 판결 재조명 </a:t>
            </a:r>
            <a:r>
              <a:rPr lang="en-US" altLang="ko-KR">
                <a:effectLst/>
              </a:rPr>
              <a:t>[</a:t>
            </a:r>
            <a:r>
              <a:rPr lang="ko-KR" altLang="en-US">
                <a:effectLst/>
                <a:hlinkClick r:id="rId4"/>
              </a:rPr>
              <a:t>링크</a:t>
            </a:r>
            <a:r>
              <a:rPr lang="en-US" altLang="ko-KR">
                <a:effectLst/>
              </a:rPr>
              <a:t>]</a:t>
            </a:r>
          </a:p>
          <a:p>
            <a:pPr lvl="1"/>
            <a:r>
              <a:rPr lang="ko-KR" altLang="en-US"/>
              <a:t>지디넷코리아</a:t>
            </a:r>
            <a:r>
              <a:rPr lang="en-US" altLang="ko-KR"/>
              <a:t>(2022). </a:t>
            </a:r>
            <a:r>
              <a:rPr lang="ko-KR" altLang="en-US"/>
              <a:t>대법원</a:t>
            </a:r>
            <a:r>
              <a:rPr lang="en-US" altLang="ko-KR"/>
              <a:t>, </a:t>
            </a:r>
            <a:r>
              <a:rPr lang="ko-KR" altLang="en-US"/>
              <a:t>야놀자 정보 크롤링 한 여기어때 창업주 </a:t>
            </a:r>
            <a:r>
              <a:rPr lang="en-US" altLang="ko-KR"/>
              <a:t>'</a:t>
            </a:r>
            <a:r>
              <a:rPr lang="ko-KR" altLang="en-US"/>
              <a:t>무죄’</a:t>
            </a:r>
            <a:r>
              <a:rPr lang="en-US" altLang="ko-KR"/>
              <a:t>. [</a:t>
            </a:r>
            <a:r>
              <a:rPr lang="ko-KR" altLang="en-US">
                <a:hlinkClick r:id="rId5"/>
              </a:rPr>
              <a:t>링크</a:t>
            </a:r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ECE92-20D1-EAA8-A487-9F19029E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논의 </a:t>
            </a:r>
            <a:r>
              <a:rPr lang="en-US" altLang="ko-KR"/>
              <a:t>Discussion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7D805-F51A-2960-FCD3-03816A15C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“1% </a:t>
            </a:r>
            <a:r>
              <a:rPr lang="ko-KR" altLang="en-US"/>
              <a:t>만큼 배웠다면</a:t>
            </a:r>
            <a:r>
              <a:rPr lang="en-US" altLang="ko-KR"/>
              <a:t>, </a:t>
            </a:r>
            <a:r>
              <a:rPr lang="ko-KR" altLang="en-US"/>
              <a:t>나머지 </a:t>
            </a:r>
            <a:r>
              <a:rPr lang="en-US" altLang="ko-KR"/>
              <a:t>99%</a:t>
            </a:r>
            <a:r>
              <a:rPr lang="ko-KR" altLang="en-US"/>
              <a:t> 는 상상해보자</a:t>
            </a:r>
            <a:r>
              <a:rPr lang="en-US" altLang="ko-KR"/>
              <a:t>”</a:t>
            </a:r>
          </a:p>
          <a:p>
            <a:r>
              <a:rPr lang="en-US" altLang="ko-KR"/>
              <a:t>“1% </a:t>
            </a:r>
            <a:r>
              <a:rPr lang="ko-KR" altLang="en-US"/>
              <a:t>씩 생각해서 함께 나누면 금방 </a:t>
            </a:r>
            <a:r>
              <a:rPr lang="en-US" altLang="ko-KR"/>
              <a:t>99%</a:t>
            </a:r>
            <a:r>
              <a:rPr lang="ko-KR" altLang="en-US"/>
              <a:t>를 모을 수 있다</a:t>
            </a:r>
            <a:r>
              <a:rPr lang="en-US" altLang="ko-KR"/>
              <a:t>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4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내가 할 수 있는 것과 하고 싶은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파이썬을 이용하여 해결해보고 싶은 문제를 고민해서</a:t>
            </a:r>
            <a:r>
              <a:rPr lang="en-US" altLang="ko-KR"/>
              <a:t>, </a:t>
            </a:r>
          </a:p>
          <a:p>
            <a:r>
              <a:rPr lang="ko-KR" altLang="en-US"/>
              <a:t>어떻게 하면 해결할 수 있을지 아이디어를</a:t>
            </a:r>
            <a:r>
              <a:rPr lang="en-US" altLang="ko-KR"/>
              <a:t>, </a:t>
            </a:r>
            <a:r>
              <a:rPr lang="ko-KR" altLang="en-US"/>
              <a:t>아래 링크에 입력해 봅시다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https://bit.ly/3wb3eqJ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다른 사람의 아이디어를 보고 이야기를 나눠봅시다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나랑 비슷한 아이디어가 있나요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내가 생각해보지 못한 흥미로운 아이디어가 있나요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함께 해결해보고 싶은 아이디어가 있나요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이론 </a:t>
            </a:r>
            <a:r>
              <a:rPr lang="en-US" altLang="ko-KR"/>
              <a:t>Lecture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파이썬이 더 궁금하다면</a:t>
            </a:r>
            <a:r>
              <a:rPr lang="en-US" altLang="ko-KR"/>
              <a:t>...”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1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가장 인기있는 프로그래밍 언어</a:t>
            </a:r>
            <a:r>
              <a:rPr lang="en-US" altLang="ko-KR"/>
              <a:t>, </a:t>
            </a:r>
            <a:r>
              <a:rPr lang="ko-KR" altLang="en-US"/>
              <a:t>파이썬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ko-KR"/>
              <a:t>TIOBE Index</a:t>
            </a:r>
            <a:r>
              <a:rPr lang="ko-KR" altLang="en-US"/>
              <a:t> </a:t>
            </a:r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May</a:t>
            </a:r>
            <a:r>
              <a:rPr lang="ko-KR" altLang="en-US"/>
              <a:t> </a:t>
            </a:r>
            <a:r>
              <a:rPr lang="en-US" altLang="ko-KR"/>
              <a:t>2022</a:t>
            </a:r>
          </a:p>
          <a:p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019D48-2143-D914-322B-B8EBAF15029B}"/>
              </a:ext>
            </a:extLst>
          </p:cNvPr>
          <p:cNvSpPr txBox="1">
            <a:spLocks/>
          </p:cNvSpPr>
          <p:nvPr/>
        </p:nvSpPr>
        <p:spPr>
          <a:xfrm>
            <a:off x="631572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PYPL </a:t>
            </a:r>
            <a:r>
              <a:rPr lang="en-US" altLang="ko-KR" sz="2000"/>
              <a:t>(May 2022)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7AB80-0830-407F-37AE-B624A8A0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21" y="2443685"/>
            <a:ext cx="5408202" cy="3115217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059F6BD-D122-DAEC-3A77-D498FD71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9" y="2334828"/>
            <a:ext cx="4988595" cy="3559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6DFAC-D59F-3564-17E2-E8ED57A4EB98}"/>
              </a:ext>
            </a:extLst>
          </p:cNvPr>
          <p:cNvSpPr txBox="1"/>
          <p:nvPr/>
        </p:nvSpPr>
        <p:spPr>
          <a:xfrm>
            <a:off x="6682769" y="5966129"/>
            <a:ext cx="2610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source: </a:t>
            </a:r>
            <a:r>
              <a:rPr lang="en-US" altLang="ko-KR" sz="1000">
                <a:hlinkClick r:id="rId4"/>
              </a:rPr>
              <a:t>https://pypl.github.io/PYPL.html</a:t>
            </a:r>
            <a:endParaRPr lang="ko-KR" alt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C3D3-3F1F-D326-DB76-47D570A1AE9B}"/>
              </a:ext>
            </a:extLst>
          </p:cNvPr>
          <p:cNvSpPr txBox="1"/>
          <p:nvPr/>
        </p:nvSpPr>
        <p:spPr>
          <a:xfrm>
            <a:off x="838200" y="5621711"/>
            <a:ext cx="2879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source: </a:t>
            </a:r>
            <a:r>
              <a:rPr lang="en-US" altLang="ko-KR" sz="1000">
                <a:hlinkClick r:id="rId5"/>
              </a:rPr>
              <a:t>https://www.tiobe.com/tiobe-index/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0062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파이썬으로 할 수 있는 다양한 프로젝트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ko-KR" altLang="en-US"/>
              <a:t>파이썬으로 할 수 있는 것</a:t>
            </a:r>
            <a:endParaRPr lang="en-US" altLang="ko-KR"/>
          </a:p>
          <a:p>
            <a:pPr lvl="1"/>
            <a:r>
              <a:rPr lang="en-US" altLang="ko-KR"/>
              <a:t>Use Python for...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awesome-python</a:t>
            </a:r>
          </a:p>
          <a:p>
            <a:pPr lvl="2"/>
            <a:r>
              <a:rPr lang="en-US" altLang="ko-KR" sz="1400">
                <a:hlinkClick r:id="rId2"/>
              </a:rPr>
              <a:t>https://github.com/vinta/awesome-python</a:t>
            </a:r>
            <a:endParaRPr lang="en-US" altLang="ko-KR" sz="1400"/>
          </a:p>
          <a:p>
            <a:endParaRPr lang="ko-KR" altLang="en-US"/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0ADF9675-A827-8500-4AF2-554E8624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38" y="2295047"/>
            <a:ext cx="3459922" cy="153287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019D48-2143-D914-322B-B8EBAF15029B}"/>
              </a:ext>
            </a:extLst>
          </p:cNvPr>
          <p:cNvSpPr txBox="1">
            <a:spLocks/>
          </p:cNvSpPr>
          <p:nvPr/>
        </p:nvSpPr>
        <p:spPr>
          <a:xfrm>
            <a:off x="6315723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파이썬을 활용하는 기업</a:t>
            </a:r>
            <a:endParaRPr lang="en-US" altLang="ko-KR"/>
          </a:p>
          <a:p>
            <a:pPr lvl="1"/>
            <a:r>
              <a:rPr lang="ko-KR" altLang="en-US"/>
              <a:t>구글 </a:t>
            </a:r>
            <a:r>
              <a:rPr lang="en-US" altLang="ko-KR"/>
              <a:t>google</a:t>
            </a:r>
          </a:p>
          <a:p>
            <a:pPr lvl="1"/>
            <a:r>
              <a:rPr lang="ko-KR" altLang="en-US"/>
              <a:t>유튜브 </a:t>
            </a:r>
            <a:r>
              <a:rPr lang="en-US" altLang="ko-KR"/>
              <a:t>youtube</a:t>
            </a:r>
          </a:p>
          <a:p>
            <a:pPr lvl="1"/>
            <a:r>
              <a:rPr lang="ko-KR" altLang="en-US"/>
              <a:t>드롭박스 </a:t>
            </a:r>
            <a:r>
              <a:rPr lang="en-US" altLang="ko-KR"/>
              <a:t>dropbox</a:t>
            </a:r>
          </a:p>
          <a:p>
            <a:pPr lvl="1"/>
            <a:r>
              <a:rPr lang="ko-KR" altLang="en-US"/>
              <a:t>나사 </a:t>
            </a:r>
            <a:r>
              <a:rPr lang="en-US" altLang="ko-KR"/>
              <a:t>NASA</a:t>
            </a:r>
          </a:p>
          <a:p>
            <a:pPr lvl="1"/>
            <a:r>
              <a:rPr lang="ko-KR" altLang="en-US"/>
              <a:t>페이스북 </a:t>
            </a:r>
            <a:r>
              <a:rPr lang="en-US" altLang="ko-KR"/>
              <a:t>Facebook</a:t>
            </a:r>
          </a:p>
          <a:p>
            <a:pPr lvl="1"/>
            <a:r>
              <a:rPr lang="ko-KR" altLang="en-US"/>
              <a:t>인스타그램 </a:t>
            </a:r>
            <a:r>
              <a:rPr lang="en-US" altLang="ko-KR"/>
              <a:t>Instagram</a:t>
            </a:r>
          </a:p>
          <a:p>
            <a:pPr lvl="1"/>
            <a:r>
              <a:rPr lang="ko-KR" altLang="en-US"/>
              <a:t>넷플릭스 </a:t>
            </a:r>
            <a:r>
              <a:rPr lang="en-US" altLang="ko-KR"/>
              <a:t>Netflix</a:t>
            </a:r>
          </a:p>
          <a:p>
            <a:pPr lvl="1"/>
            <a:endParaRPr lang="ko-KR" altLang="en-US"/>
          </a:p>
        </p:txBody>
      </p:sp>
      <p:pic>
        <p:nvPicPr>
          <p:cNvPr id="7" name="Picture 2" descr="일잘러의 비밀, 엑셀 대신 파이썬으로 업무 자동화하기">
            <a:extLst>
              <a:ext uri="{FF2B5EF4-FFF2-40B4-BE49-F238E27FC236}">
                <a16:creationId xmlns:a16="http://schemas.microsoft.com/office/drawing/2014/main" id="{63FC0144-DAC3-7AEA-7C72-25B7CAFA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65" y="5120124"/>
            <a:ext cx="1122534" cy="153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혼자 공부하는 머신러닝+딥러닝">
            <a:hlinkClick r:id="rId6"/>
            <a:extLst>
              <a:ext uri="{FF2B5EF4-FFF2-40B4-BE49-F238E27FC236}">
                <a16:creationId xmlns:a16="http://schemas.microsoft.com/office/drawing/2014/main" id="{D294AC73-7A6A-3C3C-9385-AB54B5DF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40" y="5132376"/>
            <a:ext cx="1122534" cy="15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백엔드를 위한 Django REST Framework with 파이썬">
            <a:hlinkClick r:id="rId8"/>
            <a:extLst>
              <a:ext uri="{FF2B5EF4-FFF2-40B4-BE49-F238E27FC236}">
                <a16:creationId xmlns:a16="http://schemas.microsoft.com/office/drawing/2014/main" id="{84F2F25E-8858-5C9A-74F9-4091D6C4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5117704"/>
            <a:ext cx="1176354" cy="15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핸즈온 머신러닝">
            <a:hlinkClick r:id="rId10"/>
            <a:extLst>
              <a:ext uri="{FF2B5EF4-FFF2-40B4-BE49-F238E27FC236}">
                <a16:creationId xmlns:a16="http://schemas.microsoft.com/office/drawing/2014/main" id="{EFAB139E-1C42-11BF-8A99-AD65F8F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45" y="5120124"/>
            <a:ext cx="1122534" cy="1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바이오파이썬으로 만나는 생물정보학">
            <a:hlinkClick r:id="rId12"/>
            <a:extLst>
              <a:ext uri="{FF2B5EF4-FFF2-40B4-BE49-F238E27FC236}">
                <a16:creationId xmlns:a16="http://schemas.microsoft.com/office/drawing/2014/main" id="{010AFC2F-CB54-A7A1-3364-EBB08CC19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35" y="5132376"/>
            <a:ext cx="1140469" cy="15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웹 크롤링 &amp;amp; 데이터 분석 with 파이썬">
            <a:hlinkClick r:id="rId14"/>
            <a:extLst>
              <a:ext uri="{FF2B5EF4-FFF2-40B4-BE49-F238E27FC236}">
                <a16:creationId xmlns:a16="http://schemas.microsoft.com/office/drawing/2014/main" id="{D473679E-629A-D4FA-CCB0-FD4F5ACC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76" y="5120124"/>
            <a:ext cx="1203308" cy="15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4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배우면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자동화를 쉽게 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웹에서</a:t>
            </a:r>
            <a:r>
              <a:rPr lang="en-US" altLang="ko-KR"/>
              <a:t>) </a:t>
            </a:r>
            <a:r>
              <a:rPr lang="ko-KR" altLang="en-US"/>
              <a:t>데이터를 얻고 데이터를 정리하거나</a:t>
            </a:r>
            <a:r>
              <a:rPr lang="en-US" altLang="ko-KR"/>
              <a:t>, </a:t>
            </a:r>
            <a:r>
              <a:rPr lang="ko-KR" altLang="en-US"/>
              <a:t>문서를 압축하고 정리하거나</a:t>
            </a:r>
            <a:r>
              <a:rPr lang="en-US" altLang="ko-KR"/>
              <a:t>,</a:t>
            </a:r>
          </a:p>
          <a:p>
            <a:pPr lvl="1"/>
            <a:r>
              <a:rPr lang="ko-KR" altLang="en-US"/>
              <a:t>유튜브 비디오를 다운로드 받거나</a:t>
            </a:r>
            <a:r>
              <a:rPr lang="en-US" altLang="ko-KR"/>
              <a:t>, </a:t>
            </a:r>
            <a:r>
              <a:rPr lang="ko-KR" altLang="en-US"/>
              <a:t>오디오 파일을 압축하거나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ko-KR" altLang="en-US"/>
              <a:t>코드 읽기가 쉽다</a:t>
            </a:r>
            <a:r>
              <a:rPr lang="en-US" altLang="ko-KR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5D70CA-D24E-46F3-3E4B-3B3322E5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17" y="4185673"/>
            <a:ext cx="2947110" cy="108098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8BB7A1B-3F5E-9ACD-9C75-79C47B49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41" y="4185672"/>
            <a:ext cx="4426355" cy="193439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2F22F53-0594-DB2E-80F3-AD3F5260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62" y="4185672"/>
            <a:ext cx="3197444" cy="19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2CAC-3013-1298-946D-623B9E6C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교수자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1805-A887-9448-1674-F8381F71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장윤재</a:t>
            </a:r>
            <a:r>
              <a:rPr lang="en-US" altLang="ko-KR"/>
              <a:t>,</a:t>
            </a:r>
            <a:r>
              <a:rPr lang="ko-KR" altLang="en-US"/>
              <a:t> 컴퓨터 교육학자 </a:t>
            </a:r>
            <a:r>
              <a:rPr lang="en-US" altLang="ko-KR" sz="1600"/>
              <a:t>Ph.D. Computer Science Education</a:t>
            </a:r>
            <a:endParaRPr lang="en-US" altLang="ko-KR"/>
          </a:p>
          <a:p>
            <a:r>
              <a:rPr lang="ko-KR" altLang="en-US"/>
              <a:t>대학에서</a:t>
            </a:r>
            <a:r>
              <a:rPr lang="en-US" altLang="ko-KR"/>
              <a:t>,</a:t>
            </a:r>
            <a:r>
              <a:rPr lang="ko-KR" altLang="en-US"/>
              <a:t> 컴퓨터 교육 </a:t>
            </a:r>
            <a:r>
              <a:rPr lang="en-US" altLang="ko-KR" sz="1600"/>
              <a:t>Computer Science Education</a:t>
            </a:r>
            <a:r>
              <a:rPr lang="ko-KR" altLang="en-US"/>
              <a:t> 전공</a:t>
            </a:r>
            <a:endParaRPr lang="en-US" altLang="ko-KR"/>
          </a:p>
          <a:p>
            <a:r>
              <a:rPr lang="ko-KR" altLang="en-US"/>
              <a:t>주로</a:t>
            </a:r>
            <a:r>
              <a:rPr lang="en-US" altLang="ko-KR"/>
              <a:t>, </a:t>
            </a:r>
            <a:r>
              <a:rPr lang="ko-KR" altLang="en-US"/>
              <a:t>초보자를 위한 컴퓨팅 교육 </a:t>
            </a:r>
            <a:r>
              <a:rPr lang="en-US" altLang="ko-KR" sz="1600"/>
              <a:t>Computing Education</a:t>
            </a:r>
            <a:r>
              <a:rPr lang="ko-KR" altLang="en-US"/>
              <a:t> 연구 및 실천</a:t>
            </a:r>
            <a:endParaRPr lang="en-US" altLang="ko-K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D559E27-9118-3570-5759-BE3F1EA2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30" y="2996334"/>
            <a:ext cx="8002491" cy="331556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DDA711A-3B31-242A-BB2C-8EB320856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33" y="3820319"/>
            <a:ext cx="1820931" cy="2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6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8B13-04B6-47CB-E7D1-0E3629F3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배우면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A39EB-2F47-4914-34EE-59E826B3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커뮤니티가 크다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Python Korea : </a:t>
            </a:r>
            <a:r>
              <a:rPr lang="en-US" altLang="ko-KR">
                <a:hlinkClick r:id="rId2"/>
              </a:rPr>
              <a:t>https://www.facebook.com/groups/pythonkorea/</a:t>
            </a:r>
            <a:endParaRPr lang="en-US" altLang="ko-KR"/>
          </a:p>
          <a:p>
            <a:pPr lvl="1"/>
            <a:r>
              <a:rPr lang="en-US" altLang="ko-KR"/>
              <a:t>Pycon Korea : </a:t>
            </a:r>
            <a:r>
              <a:rPr lang="en-US" altLang="ko-KR">
                <a:hlinkClick r:id="rId3"/>
              </a:rPr>
              <a:t>https://2022.pycon.kr/about/previous-pyconkr</a:t>
            </a:r>
            <a:endParaRPr lang="en-US" altLang="ko-KR"/>
          </a:p>
          <a:p>
            <a:endParaRPr lang="en-US" altLang="ko-KR"/>
          </a:p>
          <a:p>
            <a:r>
              <a:rPr lang="en-US" altLang="ko-KR" b="1"/>
              <a:t>(hit!)</a:t>
            </a:r>
            <a:r>
              <a:rPr lang="en-US" altLang="ko-KR"/>
              <a:t> </a:t>
            </a:r>
            <a:r>
              <a:rPr lang="ko-KR" altLang="en-US"/>
              <a:t>데이터 과학 또는 인공지능 기술을 배울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b="1"/>
              <a:t>(new!)</a:t>
            </a:r>
            <a:r>
              <a:rPr lang="en-US" altLang="ko-KR"/>
              <a:t> HTML </a:t>
            </a:r>
            <a:r>
              <a:rPr lang="ko-KR" altLang="en-US"/>
              <a:t>에서 파이썬 코드 작성 가능 </a:t>
            </a:r>
            <a:endParaRPr lang="en-US" altLang="ko-KR"/>
          </a:p>
          <a:p>
            <a:pPr lvl="1"/>
            <a:r>
              <a:rPr lang="en-US" altLang="ko-KR"/>
              <a:t>PyScript : </a:t>
            </a:r>
            <a:r>
              <a:rPr lang="en-US" altLang="ko-KR">
                <a:hlinkClick r:id="rId4"/>
              </a:rPr>
              <a:t>https://pyscript.net/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03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A9912-B30B-25F7-C616-DD338031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파이썬을 더 배우고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045F9-E4A7-C6B9-4CA1-4972DADE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책을 사서 혼자서 공부하기</a:t>
            </a:r>
            <a:endParaRPr lang="en-US" altLang="ko-KR"/>
          </a:p>
          <a:p>
            <a:pPr lvl="1"/>
            <a:r>
              <a:rPr lang="ko-KR" altLang="en-US"/>
              <a:t>기타를 배우듯이</a:t>
            </a:r>
            <a:r>
              <a:rPr lang="en-US" altLang="ko-KR"/>
              <a:t>, </a:t>
            </a:r>
            <a:r>
              <a:rPr lang="ko-KR" altLang="en-US"/>
              <a:t>운동을 배우듯이</a:t>
            </a:r>
            <a:r>
              <a:rPr lang="en-US" altLang="ko-KR"/>
              <a:t>, </a:t>
            </a:r>
            <a:r>
              <a:rPr lang="ko-KR" altLang="en-US"/>
              <a:t>영어를 배우듯이</a:t>
            </a:r>
            <a:endParaRPr lang="en-US" altLang="ko-KR"/>
          </a:p>
          <a:p>
            <a:pPr lvl="1"/>
            <a:r>
              <a:rPr lang="ko-KR" altLang="en-US"/>
              <a:t>작심삼일을 </a:t>
            </a:r>
            <a:r>
              <a:rPr lang="en-US" altLang="ko-KR"/>
              <a:t>10</a:t>
            </a:r>
            <a:r>
              <a:rPr lang="ko-KR" altLang="en-US"/>
              <a:t>번 하면</a:t>
            </a:r>
            <a:r>
              <a:rPr lang="en-US" altLang="ko-KR"/>
              <a:t> 1</a:t>
            </a:r>
            <a:r>
              <a:rPr lang="ko-KR" altLang="en-US"/>
              <a:t>달</a:t>
            </a:r>
            <a:r>
              <a:rPr lang="en-US" altLang="ko-KR"/>
              <a:t>, 120</a:t>
            </a:r>
            <a:r>
              <a:rPr lang="ko-KR" altLang="en-US"/>
              <a:t>번 하면 </a:t>
            </a:r>
            <a:r>
              <a:rPr lang="en-US" altLang="ko-KR"/>
              <a:t>1</a:t>
            </a:r>
            <a:r>
              <a:rPr lang="ko-KR" altLang="en-US"/>
              <a:t>년을 할 수 있다</a:t>
            </a:r>
            <a:r>
              <a:rPr lang="en-US" altLang="ko-KR"/>
              <a:t>!</a:t>
            </a:r>
          </a:p>
          <a:p>
            <a:pPr lvl="1"/>
            <a:r>
              <a:rPr lang="ko-KR" altLang="en-US"/>
              <a:t>나의 아이디어 구현하기</a:t>
            </a:r>
            <a:r>
              <a:rPr lang="en-US" altLang="ko-KR"/>
              <a:t>(</a:t>
            </a:r>
            <a:r>
              <a:rPr lang="ko-KR" altLang="en-US"/>
              <a:t>클론</a:t>
            </a:r>
            <a:r>
              <a:rPr lang="en-US" altLang="ko-KR"/>
              <a:t>, </a:t>
            </a:r>
            <a:r>
              <a:rPr lang="ko-KR" altLang="en-US"/>
              <a:t>토이 프로젝트</a:t>
            </a:r>
            <a:r>
              <a:rPr lang="en-US" altLang="ko-KR"/>
              <a:t>)</a:t>
            </a:r>
          </a:p>
          <a:p>
            <a:r>
              <a:rPr lang="ko-KR" altLang="en-US"/>
              <a:t>온라인 영상 또는 커뮤니티 활용하기</a:t>
            </a:r>
            <a:endParaRPr lang="en-US" altLang="ko-KR"/>
          </a:p>
          <a:p>
            <a:pPr lvl="1"/>
            <a:r>
              <a:rPr lang="ko-KR" altLang="en-US"/>
              <a:t>생활코딩</a:t>
            </a:r>
            <a:r>
              <a:rPr lang="en-US" altLang="ko-KR"/>
              <a:t>, </a:t>
            </a:r>
            <a:r>
              <a:rPr lang="ko-KR" altLang="en-US"/>
              <a:t>파이썬 입문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https://opentutorials.org/course/4769</a:t>
            </a:r>
            <a:endParaRPr lang="en-US" altLang="ko-KR"/>
          </a:p>
          <a:p>
            <a:pPr lvl="1"/>
            <a:r>
              <a:rPr lang="ko-KR" altLang="en-US"/>
              <a:t>모두를 위한 파이썬 </a:t>
            </a:r>
            <a:r>
              <a:rPr lang="en-US" altLang="ko-KR"/>
              <a:t>: </a:t>
            </a:r>
            <a:r>
              <a:rPr lang="en-US" altLang="ko-KR">
                <a:hlinkClick r:id="rId3"/>
              </a:rPr>
              <a:t>https://www.edwith.org/pythonforeverybody</a:t>
            </a:r>
            <a:endParaRPr lang="en-US" altLang="ko-KR"/>
          </a:p>
          <a:p>
            <a:pPr lvl="1"/>
            <a:r>
              <a:rPr lang="ko-KR" altLang="en-US"/>
              <a:t>파이콘 참여하기</a:t>
            </a:r>
            <a:r>
              <a:rPr lang="en-US" altLang="ko-KR"/>
              <a:t>, </a:t>
            </a:r>
            <a:r>
              <a:rPr lang="ko-KR" altLang="en-US"/>
              <a:t>파이썬 코리아 커뮤니티 참여하기</a:t>
            </a:r>
            <a:endParaRPr lang="en-US" altLang="ko-KR"/>
          </a:p>
          <a:p>
            <a:r>
              <a:rPr lang="ko-KR" altLang="en-US"/>
              <a:t>교내 교과 또는 비교과 프로그램 활용하기</a:t>
            </a:r>
            <a:endParaRPr lang="en-US" altLang="ko-KR"/>
          </a:p>
          <a:p>
            <a:pPr lvl="1"/>
            <a:r>
              <a:rPr lang="ko-KR" altLang="en-US"/>
              <a:t>전공</a:t>
            </a:r>
            <a:r>
              <a:rPr lang="en-US" altLang="ko-KR"/>
              <a:t>, </a:t>
            </a:r>
            <a:r>
              <a:rPr lang="ko-KR" altLang="en-US"/>
              <a:t>융합전공</a:t>
            </a:r>
            <a:r>
              <a:rPr lang="en-US" altLang="ko-KR"/>
              <a:t>, </a:t>
            </a:r>
            <a:r>
              <a:rPr lang="ko-KR" altLang="en-US"/>
              <a:t>교양 교과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7845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5E76A-8E12-F501-E379-BDB59A5D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Qna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F259B-B4C8-8277-779F-EB026A23A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특강 만족도 설문조사는 여기로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https://forms.gle/6wfZMPqSS2VGjPdi8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6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2472-9F44-3427-6B29-ACE9B22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Practice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430C5-2E7B-9EC7-E51C-5D29FD7C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컴퓨터에게 파이썬 언어로 내 생각을 어떻게 전달할까</a:t>
            </a:r>
            <a:r>
              <a:rPr lang="en-US" altLang="ko-KR"/>
              <a:t>?”</a:t>
            </a:r>
          </a:p>
          <a:p>
            <a:r>
              <a:rPr lang="en-US" altLang="ko-KR"/>
              <a:t>“</a:t>
            </a:r>
            <a:r>
              <a:rPr lang="ko-KR" altLang="en-US"/>
              <a:t>컴퓨터의 대답을 어떻게 이해할까</a:t>
            </a:r>
            <a:r>
              <a:rPr lang="en-US" altLang="ko-KR"/>
              <a:t>?”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9B738-5056-B707-8E4C-6BEC146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E02D6-DFD6-FFCF-B90E-6603709D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851400"/>
          </a:xfrm>
        </p:spPr>
        <p:txBody>
          <a:bodyPr>
            <a:normAutofit/>
          </a:bodyPr>
          <a:lstStyle/>
          <a:p>
            <a:r>
              <a:rPr lang="ko-KR" altLang="en-US"/>
              <a:t>크롬 </a:t>
            </a:r>
            <a:r>
              <a:rPr lang="en-US" altLang="ko-KR"/>
              <a:t>Chrome </a:t>
            </a:r>
            <a:r>
              <a:rPr lang="ko-KR" altLang="en-US"/>
              <a:t>웹 브라우저</a:t>
            </a:r>
            <a:r>
              <a:rPr lang="en-US" altLang="ko-KR"/>
              <a:t>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https://www.google.com/intl/ko_kr/chrome/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파이썬 </a:t>
            </a:r>
            <a:r>
              <a:rPr lang="en-US" altLang="ko-KR"/>
              <a:t>Python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https://www.python.org/</a:t>
            </a:r>
            <a:endParaRPr lang="en-US" altLang="ko-KR"/>
          </a:p>
          <a:p>
            <a:pPr lvl="1"/>
            <a:r>
              <a:rPr lang="en-US" altLang="ko-KR"/>
              <a:t>Downloads &gt; Download the latest version for Windows (3.11.0)</a:t>
            </a:r>
          </a:p>
          <a:p>
            <a:pPr lvl="1"/>
            <a:r>
              <a:rPr lang="en-US" altLang="ko-KR"/>
              <a:t>Install Now &gt; </a:t>
            </a:r>
            <a:r>
              <a:rPr lang="ko-KR" altLang="en-US"/>
              <a:t>환경변수 설정</a:t>
            </a:r>
            <a:r>
              <a:rPr lang="en-US" altLang="ko-KR"/>
              <a:t>(</a:t>
            </a:r>
            <a:r>
              <a:rPr lang="ko-KR" altLang="en-US"/>
              <a:t>설치 시 </a:t>
            </a:r>
            <a:r>
              <a:rPr lang="en-US" altLang="ko-KR"/>
              <a:t>add Python 3.11 to PATH </a:t>
            </a:r>
            <a:r>
              <a:rPr lang="ko-KR" altLang="en-US"/>
              <a:t>체크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VSCode </a:t>
            </a:r>
            <a:r>
              <a:rPr lang="ko-KR" altLang="en-US"/>
              <a:t>설치하기</a:t>
            </a:r>
            <a:endParaRPr lang="en-US" altLang="ko-KR"/>
          </a:p>
          <a:p>
            <a:pPr lvl="1"/>
            <a:r>
              <a:rPr lang="en-US" altLang="ko-KR">
                <a:hlinkClick r:id="rId4"/>
              </a:rPr>
              <a:t>https://code.visualstudio.com/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992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9B738-5056-B707-8E4C-6BEC146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E02D6-DFD6-FFCF-B90E-6603709D6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바탕화면</a:t>
            </a:r>
            <a:r>
              <a:rPr lang="en-US" altLang="ko-KR"/>
              <a:t>(Desktop)</a:t>
            </a:r>
            <a:r>
              <a:rPr lang="ko-KR" altLang="en-US"/>
              <a:t>에 새로운 폴더</a:t>
            </a:r>
            <a:r>
              <a:rPr lang="en-US" altLang="ko-KR"/>
              <a:t>(python)</a:t>
            </a:r>
            <a:r>
              <a:rPr lang="ko-KR" altLang="en-US"/>
              <a:t> 만들기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VSCode </a:t>
            </a:r>
            <a:r>
              <a:rPr lang="ko-KR" altLang="en-US"/>
              <a:t>실행하기</a:t>
            </a:r>
            <a:endParaRPr lang="en-US" altLang="ko-KR"/>
          </a:p>
          <a:p>
            <a:pPr lvl="1"/>
            <a:r>
              <a:rPr lang="ko-KR" altLang="en-US"/>
              <a:t>파일 </a:t>
            </a:r>
            <a:r>
              <a:rPr lang="en-US" altLang="ko-KR"/>
              <a:t>&gt; </a:t>
            </a:r>
            <a:r>
              <a:rPr lang="ko-KR" altLang="en-US"/>
              <a:t>작업 영역에 폴더 추가 </a:t>
            </a:r>
            <a:r>
              <a:rPr lang="en-US" altLang="ko-KR"/>
              <a:t>&gt; python</a:t>
            </a:r>
            <a:r>
              <a:rPr lang="ko-KR" altLang="en-US"/>
              <a:t> 폴더 추가하기</a:t>
            </a:r>
            <a:endParaRPr lang="en-US" altLang="ko-KR"/>
          </a:p>
          <a:p>
            <a:pPr lvl="1"/>
            <a:r>
              <a:rPr lang="ko-KR" altLang="en-US"/>
              <a:t>확장 </a:t>
            </a:r>
            <a:r>
              <a:rPr lang="en-US" altLang="ko-KR"/>
              <a:t>&gt; python </a:t>
            </a:r>
            <a:r>
              <a:rPr lang="ko-KR" altLang="en-US"/>
              <a:t>검색 </a:t>
            </a:r>
            <a:r>
              <a:rPr lang="en-US" altLang="ko-KR"/>
              <a:t>&gt; </a:t>
            </a:r>
            <a:r>
              <a:rPr lang="ko-KR" altLang="en-US"/>
              <a:t>설치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실습 코드 다운로드 받기</a:t>
            </a:r>
            <a:endParaRPr lang="en-US" altLang="ko-KR"/>
          </a:p>
          <a:p>
            <a:pPr lvl="1"/>
            <a:r>
              <a:rPr lang="ko-KR" altLang="en-US"/>
              <a:t>다운로드 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https://github.com/janggoons/python-sl</a:t>
            </a:r>
            <a:endParaRPr lang="en-US" altLang="ko-KR"/>
          </a:p>
          <a:p>
            <a:pPr lvl="1"/>
            <a:r>
              <a:rPr lang="ko-KR" altLang="en-US"/>
              <a:t>압축 해제 후 폴더를 </a:t>
            </a:r>
            <a:r>
              <a:rPr lang="en-US" altLang="ko-KR"/>
              <a:t>python </a:t>
            </a:r>
            <a:r>
              <a:rPr lang="ko-KR" altLang="en-US"/>
              <a:t>폴더로 옮기기</a:t>
            </a:r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098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6B588-5C50-8EF7-1887-DF2933BE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10E30D-2F4C-AA42-E154-246E820077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1544" y="1990458"/>
            <a:ext cx="10292256" cy="11387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6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6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world!'</a:t>
            </a:r>
            <a:r>
              <a:rPr lang="en-US" sz="6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6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95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1AC20-CA4E-2974-7EE6-E8AF67D8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6BD6-4BE8-13C9-13DD-C687AF29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출력하기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모니터 화면</a:t>
            </a:r>
            <a:r>
              <a:rPr lang="en-US" altLang="ko-KR"/>
              <a:t>(</a:t>
            </a:r>
            <a:r>
              <a:rPr lang="ko-KR" altLang="en-US"/>
              <a:t>콘솔창</a:t>
            </a:r>
            <a:r>
              <a:rPr lang="en-US" altLang="ko-KR"/>
              <a:t>)</a:t>
            </a:r>
            <a:r>
              <a:rPr lang="ko-KR" altLang="en-US"/>
              <a:t>에 출력하기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() </a:t>
            </a:r>
            <a:r>
              <a:rPr lang="ko-KR" altLang="en-US"/>
              <a:t>는 무엇일까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라고 표시하면 </a:t>
            </a:r>
            <a:r>
              <a:rPr lang="en-US" altLang="ko-KR"/>
              <a:t>print </a:t>
            </a:r>
            <a:r>
              <a:rPr lang="ko-KR" altLang="en-US"/>
              <a:t>라는 이름의 함수 </a:t>
            </a:r>
            <a:r>
              <a:rPr lang="en-US" altLang="ko-KR"/>
              <a:t>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함수는 이미 정의된 수행 절차이며</a:t>
            </a:r>
            <a:r>
              <a:rPr lang="en-US" altLang="ko-KR"/>
              <a:t>, </a:t>
            </a:r>
            <a:r>
              <a:rPr lang="ko-KR" altLang="en-US"/>
              <a:t>이를 대표하는 이름이 함수 이름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수학의 함수에서 유래했으나</a:t>
            </a:r>
            <a:r>
              <a:rPr lang="en-US" altLang="ko-KR"/>
              <a:t>, </a:t>
            </a:r>
            <a:r>
              <a:rPr lang="ko-KR" altLang="en-US"/>
              <a:t>정확하게는 다르게 동작함 </a:t>
            </a:r>
            <a:endParaRPr lang="en-US" altLang="ko-KR"/>
          </a:p>
          <a:p>
            <a:pPr marL="1200150" lvl="2" indent="-285750"/>
            <a:r>
              <a:rPr lang="en-US" altLang="ko-KR"/>
              <a:t>y = 2x + 3 </a:t>
            </a:r>
            <a:r>
              <a:rPr lang="ko-KR" altLang="en-US"/>
              <a:t>에서 </a:t>
            </a:r>
            <a:r>
              <a:rPr lang="en-US" altLang="ko-KR"/>
              <a:t>x </a:t>
            </a:r>
            <a:r>
              <a:rPr lang="ko-KR" altLang="en-US"/>
              <a:t>에 어떤 값을 넣는냐에 따라 </a:t>
            </a:r>
            <a:r>
              <a:rPr lang="en-US" altLang="ko-KR"/>
              <a:t>y </a:t>
            </a:r>
            <a:r>
              <a:rPr lang="ko-KR" altLang="en-US"/>
              <a:t>값이 달라진다</a:t>
            </a:r>
            <a:r>
              <a:rPr lang="en-US" altLang="ko-KR"/>
              <a:t>. </a:t>
            </a:r>
          </a:p>
          <a:p>
            <a:pPr marL="1200150" lvl="2" indent="-285750"/>
            <a:r>
              <a:rPr lang="en-US" altLang="ko-KR"/>
              <a:t>f(x) = 2x + 3 </a:t>
            </a:r>
            <a:r>
              <a:rPr lang="ko-KR" altLang="en-US"/>
              <a:t>이라고도 표현한다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3AE2-B7C7-B90E-D0BC-B5B6E1D7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C88FB-77CC-A47A-2CCE-A2FFFA65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파이썬에서 이미 정의된 함수</a:t>
            </a:r>
            <a:r>
              <a:rPr lang="en-US" altLang="ko-KR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내장 함수 </a:t>
            </a:r>
            <a:r>
              <a:rPr lang="en-US" altLang="ko-KR"/>
              <a:t>built-in function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https://docs.python.org/3.8/library/functions.html#print</a:t>
            </a:r>
            <a:endParaRPr lang="ko-KR" altLang="en-US"/>
          </a:p>
          <a:p>
            <a:pPr lvl="1"/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print() </a:t>
            </a:r>
            <a:r>
              <a:rPr lang="ko-KR" altLang="en-US"/>
              <a:t>는 어떻게 사용할 수 있을까</a:t>
            </a:r>
            <a:r>
              <a:rPr lang="en-US" altLang="ko-KR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python print function </a:t>
            </a:r>
            <a:r>
              <a:rPr lang="ko-KR" altLang="en-US"/>
              <a:t>으로 검색하기</a:t>
            </a:r>
            <a:endParaRPr lang="en-US" altLang="ko-K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>
                <a:hlinkClick r:id="rId3"/>
              </a:rPr>
              <a:t>https://www.w3schools.com/python/ref_func_print.asp</a:t>
            </a:r>
            <a:endParaRPr lang="en-US" altLang="ko-KR"/>
          </a:p>
          <a:p>
            <a:pPr marL="457200" lvl="1" indent="0">
              <a:buNone/>
            </a:pPr>
            <a:endParaRPr lang="ko-KR" altLang="en-US"/>
          </a:p>
          <a:p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0413957-25A0-F48B-DB64-B5CB6749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05" y="4815146"/>
            <a:ext cx="4930484" cy="14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2575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사용자 지정 3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9896</TotalTime>
  <Words>2285</Words>
  <Application>Microsoft Office PowerPoint</Application>
  <PresentationFormat>Widescreen</PresentationFormat>
  <Paragraphs>289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KoPub돋움체 Bold</vt:lpstr>
      <vt:lpstr>Arial</vt:lpstr>
      <vt:lpstr>궁서체</vt:lpstr>
      <vt:lpstr>KoPub돋움체 Light</vt:lpstr>
      <vt:lpstr>D2Coding</vt:lpstr>
      <vt:lpstr>Consolas</vt:lpstr>
      <vt:lpstr>Calibri</vt:lpstr>
      <vt:lpstr>GradientVTI</vt:lpstr>
      <vt:lpstr>파이썬 특강</vt:lpstr>
      <vt:lpstr>Index</vt:lpstr>
      <vt:lpstr>교수자 소개</vt:lpstr>
      <vt:lpstr>실습 Practice</vt:lpstr>
      <vt:lpstr>파이썬 실습환경 준비</vt:lpstr>
      <vt:lpstr>파이썬 실습환경 준비</vt:lpstr>
      <vt:lpstr>파이썬 첫 만남</vt:lpstr>
      <vt:lpstr>파이썬 첫 만남</vt:lpstr>
      <vt:lpstr>파이썬 첫 만남</vt:lpstr>
      <vt:lpstr>파이썬 첫 만남</vt:lpstr>
      <vt:lpstr>파이썬 첫 만남</vt:lpstr>
      <vt:lpstr>파이썬으로 덕(悳)질하기</vt:lpstr>
      <vt:lpstr>파이썬으로 덕(悳)질하기</vt:lpstr>
      <vt:lpstr>파이썬으로 덕(悳)질하기 - 이미지 파일 가져오기</vt:lpstr>
      <vt:lpstr>파이썬으로 덕(悳)질하기 - 이미지 파일 가져오기</vt:lpstr>
      <vt:lpstr>파이썬으로 덕(悳)질하기 - 이미지 파일 가져오기</vt:lpstr>
      <vt:lpstr>파이썬으로 덕(悳)질하기 - 이미지 파일 가져오기</vt:lpstr>
      <vt:lpstr>파이썬으로 덕(悳)질하기 - 이미지 파일 가져오기</vt:lpstr>
      <vt:lpstr>PowerPoint Presentation</vt:lpstr>
      <vt:lpstr>PowerPoint Presentation</vt:lpstr>
      <vt:lpstr>PowerPoint Presentation</vt:lpstr>
      <vt:lpstr>파이썬으로 덕(悳)질하기 - 이미지 파일 가져오기</vt:lpstr>
      <vt:lpstr>웹 스크래핑은 신중하게!</vt:lpstr>
      <vt:lpstr>논의 Discussion</vt:lpstr>
      <vt:lpstr>내가 할 수 있는 것과 하고 싶은 것</vt:lpstr>
      <vt:lpstr>이론 Lecture</vt:lpstr>
      <vt:lpstr>가장 인기있는 프로그래밍 언어, 파이썬</vt:lpstr>
      <vt:lpstr>파이썬으로 할 수 있는 다양한 프로젝트 사례</vt:lpstr>
      <vt:lpstr>파이썬을 배우면 좋은 이유</vt:lpstr>
      <vt:lpstr>파이썬을 배우면 좋은 이유</vt:lpstr>
      <vt:lpstr>파이썬을 더 배우고 싶다면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– 2차 부서업무보고</dc:title>
  <dc:creator>김영상</dc:creator>
  <cp:lastModifiedBy>Jang YunJae</cp:lastModifiedBy>
  <cp:revision>274</cp:revision>
  <cp:lastPrinted>2022-05-28T11:53:04Z</cp:lastPrinted>
  <dcterms:created xsi:type="dcterms:W3CDTF">2020-06-22T06:44:23Z</dcterms:created>
  <dcterms:modified xsi:type="dcterms:W3CDTF">2022-11-23T03:37:15Z</dcterms:modified>
</cp:coreProperties>
</file>